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8"/>
    <p:sldId id="258" r:id="rId9"/>
    <p:sldId id="259" r:id="rId10"/>
    <p:sldId id="260" r:id="rId11"/>
    <p:sldId id="261" r:id="rId12"/>
    <p:sldId id="262" r:id="rId13"/>
    <p:sldId id="263" r:id="rId14"/>
    <p:sldId id="264" r:id="rId15"/>
    <p:sldId id="265" r:id="rId16"/>
  </p:sldIdLst>
  <p:sldSz cx="12188952"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s>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pPr algn="ctr">
              <a:defRPr sz="3600"/>
            </a:pPr>
            <a:r>
              <a:t>Taqdimot</a:t>
            </a:r>
          </a:p>
        </p:txBody>
      </p:sp>
      <p:sp>
        <p:nvSpPr>
          <p:cNvPr id="3" name="Subtitle 2"/>
          <p:cNvSpPr>
            <a:spLocks noGrp="1"/>
          </p:cNvSpPr>
          <p:nvPr>
            <p:ph type="subTitle" idx="1"/>
          </p:nvPr>
        </p:nvSpPr>
        <p:spPr/>
        <p:txBody>
          <a:bodyPr/>
          <a:lstStyle/>
          <a:p>
            <a:pPr algn="ctr">
              <a:defRPr sz="2000"/>
            </a:pPr>
            <a:r>
              <a:t>Tabiat</a:t>
            </a:r>
          </a:p>
          <a:p/>
          <a:p/>
          <a:p>
            <a:r>
              <a:t>Javlonbek</a:t>
            </a:r>
          </a:p>
        </p:txBody>
      </p:sp>
    </p:spTree>
  </p:cSld>
  <p:clrMapOvr>
    <a:masterClrMapping/>
  </p:clrMapOvr>
</p:sld>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457200"/>
            <a:ext cx="10972800" cy="914400"/>
          </a:xfrm>
          <a:prstGeom prst="rect">
            <a:avLst/>
          </a:prstGeom>
          <a:noFill/>
        </p:spPr>
        <p:txBody>
          <a:bodyPr wrap="none">
            <a:spAutoFit/>
          </a:bodyPr>
          <a:lstStyle/>
          <a:p>
            <a:pPr algn="ctr">
              <a:defRPr sz="2800" b="1"/>
            </a:pPr>
            <a:r>
              <a:t>Tabiat va Uning Jihatlari</a:t>
            </a:r>
          </a:p>
        </p:txBody>
      </p:sp>
      <p:sp>
        <p:nvSpPr>
          <p:cNvPr id="3" name="TextBox 2"/>
          <p:cNvSpPr txBox="1"/>
          <p:nvPr/>
        </p:nvSpPr>
        <p:spPr>
          <a:xfrm>
            <a:off x="457200" y="1828800"/>
            <a:ext cx="3474720" cy="4114800"/>
          </a:xfrm>
          <a:prstGeom prst="rect">
            <a:avLst/>
          </a:prstGeom>
          <a:noFill/>
        </p:spPr>
        <p:txBody>
          <a:bodyPr wrap="square">
            <a:spAutoFit/>
          </a:bodyPr>
          <a:lstStyle/>
          <a:p>
            <a:pPr algn="ctr">
              <a:defRPr sz="1600" b="1">
                <a:latin typeface="Times New Roman"/>
              </a:defRPr>
            </a:pPr>
            <a:r>
              <a:t>Ekotizimlar</a:t>
            </a:r>
          </a:p>
          <a:p>
            <a:pPr algn="l">
              <a:defRPr sz="1200">
                <a:latin typeface="Times New Roman"/>
              </a:defRPr>
            </a:pPr>
            <a:r>
              <a:t>Ekotizimlar tabiiy muhitning murakkab tuzilishini tashkil etadi, bunda barcha tirik va noorganik komponentlar o'zaro bog'langan. Har bir ekotizim o'ziga xos xususiyatlarga ega bo'lib, undagi organizmlar va ularning yashash sharoitlari o'rtasidagi muvozanat asosida rivojlanadi. Masalan, tropik o'rmonlar ko'p turli-tuman hayvonot va o'simlik dunyosiga ega bo'lsa, cho'l ekotizimlari kam miqdordagi suv manbalariga moslashgan turlarni o'z ichiga oladi. Ekotizimlar barqarorligi yer yuzidagi hayot uchun muhim ahamiyat kasb etadi.</a:t>
            </a:r>
          </a:p>
        </p:txBody>
      </p:sp>
      <p:sp>
        <p:nvSpPr>
          <p:cNvPr id="4" name="TextBox 3"/>
          <p:cNvSpPr txBox="1"/>
          <p:nvPr/>
        </p:nvSpPr>
        <p:spPr>
          <a:xfrm>
            <a:off x="4297680" y="1828800"/>
            <a:ext cx="3474720" cy="4114800"/>
          </a:xfrm>
          <a:prstGeom prst="rect">
            <a:avLst/>
          </a:prstGeom>
          <a:noFill/>
        </p:spPr>
        <p:txBody>
          <a:bodyPr wrap="square">
            <a:spAutoFit/>
          </a:bodyPr>
          <a:lstStyle/>
          <a:p>
            <a:pPr algn="ctr">
              <a:defRPr sz="1600" b="1">
                <a:latin typeface="Times New Roman"/>
              </a:defRPr>
            </a:pPr>
            <a:r>
              <a:t>Biologik xilma-xillik</a:t>
            </a:r>
          </a:p>
          <a:p>
            <a:pPr algn="l">
              <a:defRPr sz="1200">
                <a:latin typeface="Times New Roman"/>
              </a:defRPr>
            </a:pPr>
            <a:r>
              <a:t>Biologik xilma-xillik, ya'ni hayvonlar va o'simliklarning turli turlari va ularning genetik o'zgaruvchanligi, tabiatni boyitadi. Bu xilma-xillik sayyoramizning turli hududlarida turli xil ekologik sharoitlarga moslashgan turlarni o'z ichiga oladi. Xilma-xillikning saqlanishi muhim, chunki bu turli turlarning o'zaro bog'liq va bir-biriga tayanib yashashini ta'minlaydi. Biologik xilma-xillikni yo'qotish ekotizimlarning barqarorligini xavf ostiga qo'yadi.</a:t>
            </a:r>
          </a:p>
        </p:txBody>
      </p:sp>
      <p:sp>
        <p:nvSpPr>
          <p:cNvPr id="5" name="TextBox 4"/>
          <p:cNvSpPr txBox="1"/>
          <p:nvPr/>
        </p:nvSpPr>
        <p:spPr>
          <a:xfrm>
            <a:off x="8138160" y="1828800"/>
            <a:ext cx="3474720" cy="4114800"/>
          </a:xfrm>
          <a:prstGeom prst="rect">
            <a:avLst/>
          </a:prstGeom>
          <a:noFill/>
        </p:spPr>
        <p:txBody>
          <a:bodyPr wrap="square">
            <a:spAutoFit/>
          </a:bodyPr>
          <a:lstStyle/>
          <a:p>
            <a:pPr algn="ctr">
              <a:defRPr sz="1600" b="1">
                <a:latin typeface="Times New Roman"/>
              </a:defRPr>
            </a:pPr>
            <a:r>
              <a:t>Global isish</a:t>
            </a:r>
          </a:p>
          <a:p>
            <a:pPr algn="l">
              <a:defRPr sz="1200">
                <a:latin typeface="Times New Roman"/>
              </a:defRPr>
            </a:pPr>
            <a:r>
              <a:t>Global isish, asosan, inson faoliyati natijasida havoga chiqarilgan issiqxona gazlari tufayli yuzaga kelmoqda. Bu jarayon jahonning iqlim o'zgarishlariga olib kelmoqda, natijada harorat ko'tarilishi, dengiz sathining oshishi, va ekstremal ob-havo hodisalarining ko'payishi kuzatilmoqda. Global isishning oldini olish uchun global miqyosda harakatlar talab qilinadi, jumladan, energiya samaradorligini oshirish va qayta tiklanuvchi energiya manbalaridan foydalanish zarur.</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pPr algn="ctr">
              <a:defRPr sz="2800" b="1"/>
            </a:pPr>
            <a:r>
              <a:t>Tabiatning Muhofazasi</a:t>
            </a:r>
          </a:p>
        </p:txBody>
      </p:sp>
      <p:sp>
        <p:nvSpPr>
          <p:cNvPr id="3" name="Content Placeholder 2"/>
          <p:cNvSpPr>
            <a:spLocks noGrp="1"/>
          </p:cNvSpPr>
          <p:nvPr>
            <p:ph idx="1"/>
          </p:nvPr>
        </p:nvSpPr>
        <p:spPr/>
        <p:txBody>
          <a:bodyPr/>
          <a:lstStyle/>
          <a:p>
            <a:pPr algn="l">
              <a:defRPr sz="1400"/>
            </a:pPr>
            <a:r>
              <a:t>• Tabiatning muhofazasi zamonaviy dunyo uchun dolzarb masala hisoblanadi. Inson faoliyati, jumladan, urbanizatsiya, sanoat ishlab chiqarishi va qishloq xo'jaligi, tabiatga salbiy ta'sir ko'rsatadi. Bu jarayonlar natijasida tabiiy resurslar kamayib, ekologik muvozanat buziladi. Muhofaza choralari ko'rilmasa, kelajak avlodlar uchun jiddiy muammolar yuzaga kelishi mumkin. Shuning uchun, tabiat muhofazasiga qaratilgan chora-tadbirlar joriy etilishi zarur.</a:t>
            </a:r>
          </a:p>
          <a:p>
            <a:pPr algn="l">
              <a:defRPr sz="1400"/>
            </a:pPr>
            <a:r>
              <a:t>• Tabiatni saqlash uchun turli xil strategiyalar ishlab chiqilgan. Xususan, milliy bog'lar va qo'riqxonalar tashkil etish, biologik xilma-xillikni saqlash va ifloslanishni kamaytirish choralari ko'rilmoqda. Ushbu sa'y-harakatlar orqali ekosistemalar barqarorligi va tabiiy resurslarning uzoq muddatli saqlanishi ta'minlanadi. Biroq, bu jarayonlar murakkab va ko'p tarafli bo'lib, davlatlar, tashkilotlar va jamoalar o'rtasidagi hamkorlikni talab etadi.</a:t>
            </a:r>
          </a:p>
          <a:p>
            <a:pPr algn="l">
              <a:defRPr sz="1400"/>
            </a:pPr>
            <a:r>
              <a:t>• Barqaror rivojlanish tamoyillari tabiat muhofazasi bilan bog'liq. Bu tamoyillar insoniyatning hozirgi va kelajak avlodlar uchun resurslar ta'minotini ta'minlashga qaratilgan. Barqaror rivojlanish orqali tabiiy resurslardan samarali foydalanish va ekologik muvozanatni saqlash maqsad qilinadi. Bu jarayon davlat siyosati, iqtisodiy strategiyalar va jamiyat ongi orqali amalga oshiriladi.</a:t>
            </a:r>
          </a:p>
          <a:p>
            <a:pPr algn="l">
              <a:defRPr sz="1400"/>
            </a:pPr>
            <a:r>
              <a:t>• Tabiat muhofazasida ta'lim va ilmiy tadqiqotlar muhim rol o'ynaydi. Odamlar tabiatni tushunish va uni saqlash bo'yicha bilimlarini oshirishlari kerak. Ilmiy tadqiqotlar esa yangi texnologiyalar va usullarni ishlab chiqishda yordam beradi. Ta'lim orqali insonlar tabiatga bo'lgan munosabatlarini o'zgartirishi va muhofaza ishlari samaradorligini oshirishi mumkin.</a:t>
            </a:r>
          </a:p>
          <a:p>
            <a:pPr algn="l">
              <a:defRPr sz="1400"/>
            </a:pPr>
            <a:r>
              <a:t>• Global hamkorlik tabiat muhofazasida muhim ahamiyatga ega. Iqlim o'zgarishi va biologik xilma-xillikning yo'qolishi global muammolar bo'lib, ularni hal qilishda xalqaro hamkorlik zarur. Davlatlar va xalqaro tashkilotlar birgalikda ishlash orqali muammoni samarali hal qilish imkoniyatini oshiradi. Bu jarayonlar orqali tabiatning uzoq muddatli saqlanishi ta'minlanishi mumkin.</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457200"/>
            <a:ext cx="10972800" cy="914400"/>
          </a:xfrm>
          <a:prstGeom prst="rect">
            <a:avLst/>
          </a:prstGeom>
          <a:noFill/>
        </p:spPr>
        <p:txBody>
          <a:bodyPr wrap="none">
            <a:spAutoFit/>
          </a:bodyPr>
          <a:lstStyle/>
          <a:p>
            <a:pPr algn="ctr">
              <a:defRPr sz="2800" b="1"/>
            </a:pPr>
            <a:r>
              <a:t>Tabiat va Ijtimoiy Rivojlanish</a:t>
            </a:r>
          </a:p>
        </p:txBody>
      </p:sp>
      <p:sp>
        <p:nvSpPr>
          <p:cNvPr id="3" name="TextBox 2"/>
          <p:cNvSpPr txBox="1"/>
          <p:nvPr/>
        </p:nvSpPr>
        <p:spPr>
          <a:xfrm>
            <a:off x="457200" y="1828800"/>
            <a:ext cx="5029200" cy="4114800"/>
          </a:xfrm>
          <a:prstGeom prst="rect">
            <a:avLst/>
          </a:prstGeom>
          <a:noFill/>
        </p:spPr>
        <p:txBody>
          <a:bodyPr wrap="square">
            <a:spAutoFit/>
          </a:bodyPr>
          <a:lstStyle/>
          <a:p>
            <a:pPr algn="l">
              <a:defRPr sz="1800"/>
            </a:pPr>
            <a:r>
              <a:t>Tabiat va ijtimoiy rivojlanish o'rtasidagi bog'liqlik juda chuqur va murakkab. Tabiat, insoniyat uchun zarur bo'lgan barcha resurslarni taqdim etadi, shu sababli u ijtimoiy va iqtisodiy rivojlanishning asosiy manbai hisoblanadi. Tabiiy resurslar orqali oziq-ovqat, suv va energiya kabi asosiy ehtiyojlar ta'minlanadi. Ammo, bu resurslardan noto'g'ri foydalanish ijtimoiy rivojlanishga salbiy ta'sir ko'rsatishi mumkin. Masalan, resurslarning ortiqcha ekspluatatsiyasi ekologik muvozanatni buzadi va kelajak avlodlar uchun jiddiy muammolar tug'diradi. Shu sababli, ijtimoiy rivojlanish jarayonlarida tabiatning barqarorligini ta'minlash muhim ahamiyatga ega. Davlatlar va tashkilotlar bu masalada turli xil strategiyalar ishlab chiqmoqda, jumladan, ekologik qonunchilikni kuchaytirish va barqaror rivojlanish tamoyillarini joriy etish. Ushbu sa'y-harakatlar orqali tabiiy resurslar uzoq muddatli saqlanishi va ijtimoiy rivojlanish ta'minlanishi mumkin. DALL-E orqali yaratilgan rasm bu mavzuni vizual tarzda tasvirlaydi.</a:t>
            </a:r>
          </a:p>
        </p:txBody>
      </p:sp>
      <p:pic>
        <p:nvPicPr>
          <p:cNvPr id="4" name="Picture 3" descr="dalle_slide_3.png"/>
          <p:cNvPicPr>
            <a:picLocks noChangeAspect="1"/>
          </p:cNvPicPr>
          <p:nvPr/>
        </p:nvPicPr>
        <p:blipFill>
          <a:blip r:embed="rId2"/>
          <a:stretch>
            <a:fillRect/>
          </a:stretch>
        </p:blipFill>
        <p:spPr>
          <a:xfrm>
            <a:off x="5669280" y="1828800"/>
            <a:ext cx="6217920" cy="4114800"/>
          </a:xfrm>
          <a:prstGeom prst="rect">
            <a:avLst/>
          </a:prstGeom>
        </p:spPr>
      </p:pic>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457200"/>
            <a:ext cx="10972800" cy="914400"/>
          </a:xfrm>
          <a:prstGeom prst="rect">
            <a:avLst/>
          </a:prstGeom>
          <a:noFill/>
        </p:spPr>
        <p:txBody>
          <a:bodyPr wrap="none">
            <a:spAutoFit/>
          </a:bodyPr>
          <a:lstStyle/>
          <a:p>
            <a:pPr algn="ctr">
              <a:defRPr sz="2800" b="1"/>
            </a:pPr>
            <a:r>
              <a:t>Tabiat va Texnologiya</a:t>
            </a:r>
          </a:p>
        </p:txBody>
      </p:sp>
      <p:sp>
        <p:nvSpPr>
          <p:cNvPr id="3" name="TextBox 2"/>
          <p:cNvSpPr txBox="1"/>
          <p:nvPr/>
        </p:nvSpPr>
        <p:spPr>
          <a:xfrm>
            <a:off x="457200" y="1828800"/>
            <a:ext cx="3474720" cy="4114800"/>
          </a:xfrm>
          <a:prstGeom prst="rect">
            <a:avLst/>
          </a:prstGeom>
          <a:noFill/>
        </p:spPr>
        <p:txBody>
          <a:bodyPr wrap="square">
            <a:spAutoFit/>
          </a:bodyPr>
          <a:lstStyle/>
          <a:p>
            <a:pPr algn="ctr">
              <a:defRPr sz="1600" b="1">
                <a:latin typeface="Times New Roman"/>
              </a:defRPr>
            </a:pPr>
            <a:r>
              <a:t>Texnologik Inqilob</a:t>
            </a:r>
          </a:p>
          <a:p>
            <a:pPr algn="l">
              <a:defRPr sz="1200">
                <a:latin typeface="Times New Roman"/>
              </a:defRPr>
            </a:pPr>
            <a:r>
              <a:t>Texnologik yutuqlar tabiatni himoya qilishda muhim rol o'ynaydi. Masalan, sun'iy intellekt vositalari yordamida o'rmonlarning kesilishidan himoya qilish va suv resurslarini boshqarish imkoniyatlari kengaymoqda. Shuningdek, dron va satelitlar orqali biologik turli-tumanlikni kuzatish osonlashdi. Ushbu texnologiyalar ekologik muammolarni aniqlash va ularni boshqarish uchun muhim ahamiyatga ega. Texnologiya va tabiatning uyg'unligi kelajakdagi ekologik barqarorlikka yo'l ochadi.</a:t>
            </a:r>
          </a:p>
        </p:txBody>
      </p:sp>
      <p:sp>
        <p:nvSpPr>
          <p:cNvPr id="4" name="TextBox 3"/>
          <p:cNvSpPr txBox="1"/>
          <p:nvPr/>
        </p:nvSpPr>
        <p:spPr>
          <a:xfrm>
            <a:off x="4297680" y="1828800"/>
            <a:ext cx="3474720" cy="4114800"/>
          </a:xfrm>
          <a:prstGeom prst="rect">
            <a:avLst/>
          </a:prstGeom>
          <a:noFill/>
        </p:spPr>
        <p:txBody>
          <a:bodyPr wrap="square">
            <a:spAutoFit/>
          </a:bodyPr>
          <a:lstStyle/>
          <a:p>
            <a:pPr algn="ctr">
              <a:defRPr sz="1600" b="1">
                <a:latin typeface="Times New Roman"/>
              </a:defRPr>
            </a:pPr>
            <a:r>
              <a:t>Jamiyatning Rol</a:t>
            </a:r>
          </a:p>
          <a:p>
            <a:pPr algn="l">
              <a:defRPr sz="1200">
                <a:latin typeface="Times New Roman"/>
              </a:defRPr>
            </a:pPr>
            <a:r>
              <a:t>Jamiyatning tabiatni asrashdagi roli katta. Har bir insonning ekologik ongini oshirish va tabiatga nisbatan mas'uliyatli bo'lishi zarur. Ko'plab tashkilotlar va jamoalar tabiatni himoya qilish uchun faoliyat olib boradi. Masalan, daraxt ekish kampaniyalari yoki chiqindilarni qayta ishlash dasturlari jamiyatning tabiatni saqlashga qo'shgan hissasini ko'rsatadi. Jamiyatning birgalikdagi harakatlari ekologik muvozanatni saqlash uchun zarurdir.</a:t>
            </a:r>
          </a:p>
        </p:txBody>
      </p:sp>
      <p:sp>
        <p:nvSpPr>
          <p:cNvPr id="5" name="TextBox 4"/>
          <p:cNvSpPr txBox="1"/>
          <p:nvPr/>
        </p:nvSpPr>
        <p:spPr>
          <a:xfrm>
            <a:off x="8138160" y="1828800"/>
            <a:ext cx="3474720" cy="4114800"/>
          </a:xfrm>
          <a:prstGeom prst="rect">
            <a:avLst/>
          </a:prstGeom>
          <a:noFill/>
        </p:spPr>
        <p:txBody>
          <a:bodyPr wrap="square">
            <a:spAutoFit/>
          </a:bodyPr>
          <a:lstStyle/>
          <a:p>
            <a:pPr algn="ctr">
              <a:defRPr sz="1600" b="1">
                <a:latin typeface="Times New Roman"/>
              </a:defRPr>
            </a:pPr>
            <a:r>
              <a:t>Kelajakdagi Yo'nalishlar</a:t>
            </a:r>
          </a:p>
          <a:p>
            <a:pPr algn="l">
              <a:defRPr sz="1200">
                <a:latin typeface="Times New Roman"/>
              </a:defRPr>
            </a:pPr>
            <a:r>
              <a:t>Kelajakda tabiat va texnologiya o'rtasidagi munosabatlar kuchayadi. Yashil texnologiyalarning rivojlanishi kelajakdagi ekologik muammolarni hal qilishga qaratilgan. Masalan, qayta tiklanadigan energiya manbalari va energiya samaradorligini oshirish orqali iqlim o'zgarishining salbiy ta'sirlarini kamaytirish mumkin. Shuningdek, bioinjiniring va genetik modifikatsiya kabi texnologiyalar ekologik tizimlarni saqlab qolishga yordam beradi. Kelajakda innovatsiyalar ekologik barqarorlikni ta'minlashda muhim rol o'ynaydi.</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pPr algn="ctr">
              <a:defRPr sz="2800" b="1"/>
            </a:pPr>
            <a:r>
              <a:t>Tabiatni Saqlash Yondashuvlari</a:t>
            </a:r>
          </a:p>
        </p:txBody>
      </p:sp>
      <p:sp>
        <p:nvSpPr>
          <p:cNvPr id="3" name="Content Placeholder 2"/>
          <p:cNvSpPr>
            <a:spLocks noGrp="1"/>
          </p:cNvSpPr>
          <p:nvPr>
            <p:ph idx="1"/>
          </p:nvPr>
        </p:nvSpPr>
        <p:spPr/>
        <p:txBody>
          <a:bodyPr/>
          <a:lstStyle/>
          <a:p>
            <a:pPr algn="l">
              <a:defRPr sz="1400"/>
            </a:pPr>
            <a:r>
              <a:t>• Tabiatni saqlashda hukumatlarning roli katta ahamiyatga ega. Ular ekologik siyosatlarni ishlab chiqish va amalga oshirish orqali atrof-muhitni himoya qilishni ta'minlaydi. Hukumatlar tabiiy resurslarni boshqarish, biologik xilma-xillikni saqlash va ifloslanishni kamaytirish uchun qonunlar va qoidalar belgilaydi. Ular shuningdek, xalqaro ekologik shartnomalarga qo'shilish va ularni qo'llab-quvvatlash orqali global miqyosda tabiatni himoya qilishga hissa qo'shadi. Bu jarayon ekologik muvozanatni saqlash uchun muhimdir.</a:t>
            </a:r>
          </a:p>
          <a:p>
            <a:pPr algn="l">
              <a:defRPr sz="1400"/>
            </a:pPr>
            <a:r>
              <a:t>• Xususiy sektor ham tabiatni saqlashda muhim rol o'ynaydi. Korxonalar ekologik mas'uliyatni o'z zimmalariga olishi va barqaror ishlab chiqarish jarayonlarini joriy etishi kerak. Ular chiqindilarni kamaytirish, energiya samaradorligini oshirish va qayta tiklanadigan resurslardan foydalanish orqali ekologik barqarorlikka hissa qo'shishi mumkin. Xususiy sektorda ekologik innovatsiyalar va yashil texnologiyalarni rivojlantirish orqali atrof-muhitga zarar yetkazmasdan iqtisodiy o'sishni ta'minlash mumkin. Bu esa jamiyatning umumiy ekologik salomatligini yaxshilaydi.</a:t>
            </a:r>
          </a:p>
          <a:p>
            <a:pPr algn="l">
              <a:defRPr sz="1400"/>
            </a:pPr>
            <a:r>
              <a:t>• Ta'lim va ilmiy tadqiqotlar tabiatni saqlashda asosiy omil hisoblanadi. O'quv muassasalari va ilmiy tadqiqot institutlari ekologik bilimlarni oshirish va yangi texnologiyalarni rivojlantirish orqali tabiatni himoya qilishga hissa qo'shadi. Ta'lim orqali ekologik ongni oshirish va kelajak avlodlarni tabiatga mas'uliyatli munosabatda bo'lishga o'rgatish muhimdir. Ilmiy izlanishlar esa yangi yondashuvlar va innovatsiyalarni ishlab chiqishga yordam beradi, bu esa tabiatni saqlashda muhim rol o'ynaydi.</a:t>
            </a:r>
          </a:p>
          <a:p>
            <a:pPr algn="l">
              <a:defRPr sz="1400"/>
            </a:pPr>
            <a:r>
              <a:t>• Jamoatchilikning tabiatni asrashdagi ishtiroki ham muhimdir. Mahalliy aholining tabiatni saqlashga qaratilgan dasturlarda ishtirok etishi ekologik muvozanatni saqlashga yordam beradi. Masalan, ko'ngillilar orqali o'rmonlarni tiklash yoki suv manbalarini tozalash kabi tadbirlarda jamoatchilikning faol ishtiroki kerak. Jamoatchilikning ekologik ongini oshirish va ularni tabiatni saqlashga rag'batlantirish orqali barqaror kelajakni ta'minlash mumkin.</a:t>
            </a:r>
          </a:p>
          <a:p>
            <a:pPr algn="l">
              <a:defRPr sz="1400"/>
            </a:pPr>
            <a:r>
              <a:t>• Xalqaro hamkorlik ekologik muammolarni hal qilishda muhim rol o'ynaydi. Davlatlar orasida ekologik siyosat va tajribalarni almashish orqali global ekologik muammolarni hal qilishga qaratilgan chora-tadbirlar ishlab chiqiladi. Xalqaro tashkilotlar va shartnomalar ekologik barqarorlikni ta'minlashga qaratilgan sa'y-harakatlarni muvofiqlashtiradi. Bu jarayon ko'plab ekologik muammolarning global miqyosda hal qilinishini ta'minlaydi.</a:t>
            </a: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457200"/>
            <a:ext cx="10972800" cy="914400"/>
          </a:xfrm>
          <a:prstGeom prst="rect">
            <a:avLst/>
          </a:prstGeom>
          <a:noFill/>
        </p:spPr>
        <p:txBody>
          <a:bodyPr wrap="none">
            <a:spAutoFit/>
          </a:bodyPr>
          <a:lstStyle/>
          <a:p>
            <a:pPr algn="ctr">
              <a:defRPr sz="2800" b="1"/>
            </a:pPr>
            <a:r>
              <a:t>Tabiat va Texnologiya Uyg'unligi</a:t>
            </a:r>
          </a:p>
        </p:txBody>
      </p:sp>
      <p:sp>
        <p:nvSpPr>
          <p:cNvPr id="3" name="TextBox 2"/>
          <p:cNvSpPr txBox="1"/>
          <p:nvPr/>
        </p:nvSpPr>
        <p:spPr>
          <a:xfrm>
            <a:off x="457200" y="1828800"/>
            <a:ext cx="5029200" cy="4114800"/>
          </a:xfrm>
          <a:prstGeom prst="rect">
            <a:avLst/>
          </a:prstGeom>
          <a:noFill/>
        </p:spPr>
        <p:txBody>
          <a:bodyPr wrap="square">
            <a:spAutoFit/>
          </a:bodyPr>
          <a:lstStyle/>
          <a:p>
            <a:pPr algn="l">
              <a:defRPr sz="1800"/>
            </a:pPr>
            <a:r>
              <a:t>Texnologiya va tabiat o'rtasidagi uyg'unlik bugungi kunda ekologik muammolarni hal qilishda muhim rol o'ynamoqda. Masalan, qayta tiklanadigan energiya manbalari, masalan, quyosh va shamol energiyasi, atrof-muhitga zarar yetkazmasdan energiya ishlab chiqarish imkonini beradi. Bu texnologiyalar atmosferaga zararli gazlar chiqishini kamaytirish orqali iqlim o'zgarishining salbiy ta'sirlarini kamaytiradi. Shuningdek, biologik xilma-xillikni saqlashda sun'iy intellekt vositalari yordamida o'simlik va hayvon turlarini kuzatish va himoya qilish imkoniyatlari kengaymoqda. Ushbu texnologiyalar ekologik tizimlarni barqaror ravishda boshqarish va kelajak avlodlar uchun tabiiy resurslarni saqlashda muhim rol o'ynaydi. DALL-E yordamida ushbu mavzuga mos rasm yaratish mumkin bo'lib, bu texnologiya va tabiat o'rtasidagi hamkorlikni yanada aniqroq aks ettirishga yordam beradi.</a:t>
            </a:r>
          </a:p>
        </p:txBody>
      </p:sp>
      <p:pic>
        <p:nvPicPr>
          <p:cNvPr id="4" name="Picture 3" descr="dalle_slide_6.png"/>
          <p:cNvPicPr>
            <a:picLocks noChangeAspect="1"/>
          </p:cNvPicPr>
          <p:nvPr/>
        </p:nvPicPr>
        <p:blipFill>
          <a:blip r:embed="rId2"/>
          <a:stretch>
            <a:fillRect/>
          </a:stretch>
        </p:blipFill>
        <p:spPr>
          <a:xfrm>
            <a:off x="5669280" y="1828800"/>
            <a:ext cx="6217920" cy="4114800"/>
          </a:xfrm>
          <a:prstGeom prst="rect">
            <a:avLst/>
          </a:prstGeom>
        </p:spPr>
      </p:pic>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457200"/>
            <a:ext cx="10972800" cy="914400"/>
          </a:xfrm>
          <a:prstGeom prst="rect">
            <a:avLst/>
          </a:prstGeom>
          <a:noFill/>
        </p:spPr>
        <p:txBody>
          <a:bodyPr wrap="none">
            <a:spAutoFit/>
          </a:bodyPr>
          <a:lstStyle/>
          <a:p>
            <a:pPr algn="ctr">
              <a:defRPr sz="2800" b="1"/>
            </a:pPr>
            <a:r>
              <a:t>Tabiatning Turli Jihatlari</a:t>
            </a:r>
          </a:p>
        </p:txBody>
      </p:sp>
      <p:sp>
        <p:nvSpPr>
          <p:cNvPr id="3" name="TextBox 2"/>
          <p:cNvSpPr txBox="1"/>
          <p:nvPr/>
        </p:nvSpPr>
        <p:spPr>
          <a:xfrm>
            <a:off x="457200" y="1828800"/>
            <a:ext cx="3474720" cy="4114800"/>
          </a:xfrm>
          <a:prstGeom prst="rect">
            <a:avLst/>
          </a:prstGeom>
          <a:noFill/>
        </p:spPr>
        <p:txBody>
          <a:bodyPr wrap="square">
            <a:spAutoFit/>
          </a:bodyPr>
          <a:lstStyle/>
          <a:p>
            <a:pPr algn="ctr">
              <a:defRPr sz="1600" b="1">
                <a:latin typeface="Times New Roman"/>
              </a:defRPr>
            </a:pPr>
            <a:r>
              <a:t>Ekologik Tizimlar</a:t>
            </a:r>
          </a:p>
          <a:p>
            <a:pPr algn="l">
              <a:defRPr sz="1200">
                <a:latin typeface="Times New Roman"/>
              </a:defRPr>
            </a:pPr>
            <a:r>
              <a:t>Ekologik tizimlar insoniyat va boshqa tirik mavjudotlar uchun hayotiy ahamiyatga ega. Bu tizimlar o'z ichiga o'rmonlar, dengizlar, va cho'llarni oladi, va har biri o'ziga xos ekotizimga ega. Masalan, o'rmonlar karbon dioksidni yutib, kislorod ishlab chiqaradi, bu esa iqlim barqarorligini saqlashga yordam beradi. Dengizlar esa biologik xilma-xillikning boy manbai bo'lib, oziq-ovqat va dori-darmonlar uchun resurslar beradi. Shuningdek, cho'llar ekstremal sharoitlarda yashovchi organizmlar uchun noyob yashash muhitini taqdim etadi.</a:t>
            </a:r>
          </a:p>
        </p:txBody>
      </p:sp>
      <p:sp>
        <p:nvSpPr>
          <p:cNvPr id="4" name="TextBox 3"/>
          <p:cNvSpPr txBox="1"/>
          <p:nvPr/>
        </p:nvSpPr>
        <p:spPr>
          <a:xfrm>
            <a:off x="4297680" y="1828800"/>
            <a:ext cx="3474720" cy="4114800"/>
          </a:xfrm>
          <a:prstGeom prst="rect">
            <a:avLst/>
          </a:prstGeom>
          <a:noFill/>
        </p:spPr>
        <p:txBody>
          <a:bodyPr wrap="square">
            <a:spAutoFit/>
          </a:bodyPr>
          <a:lstStyle/>
          <a:p>
            <a:pPr algn="ctr">
              <a:defRPr sz="1600" b="1">
                <a:latin typeface="Times New Roman"/>
              </a:defRPr>
            </a:pPr>
            <a:r>
              <a:t>Jamiyat va Tabiat</a:t>
            </a:r>
          </a:p>
          <a:p>
            <a:pPr algn="l">
              <a:defRPr sz="1200">
                <a:latin typeface="Times New Roman"/>
              </a:defRPr>
            </a:pPr>
            <a:r>
              <a:t>Tabiat va jamiyat o'rtasidagi munosabatlar murakkab va ko'p qirrali. Insonlar tabiiy resurslardan foydalanib, o'z hayotlarini yaxshilashga intiladi, lekin bu ko'pincha atrof-muhitga salbiy ta'sir ko'rsatadi. Shaharlar va infratuzilma qurilishi ko'pincha tabiiy landshaftlarni yo'q qiladi. Biroq, ko'plab jamiyatlar barqarorlikni ta'minlash uchun ekologik ongli yondashuvlarni qabul qilmoqda. Bu esa resurslardan oqilona foydalanish, chiqindilarni kamaytirish va yashil energiya manbalarini qo'llash orqali amalga oshirilmoqda.</a:t>
            </a:r>
          </a:p>
        </p:txBody>
      </p:sp>
      <p:sp>
        <p:nvSpPr>
          <p:cNvPr id="5" name="TextBox 4"/>
          <p:cNvSpPr txBox="1"/>
          <p:nvPr/>
        </p:nvSpPr>
        <p:spPr>
          <a:xfrm>
            <a:off x="8138160" y="1828800"/>
            <a:ext cx="3474720" cy="4114800"/>
          </a:xfrm>
          <a:prstGeom prst="rect">
            <a:avLst/>
          </a:prstGeom>
          <a:noFill/>
        </p:spPr>
        <p:txBody>
          <a:bodyPr wrap="square">
            <a:spAutoFit/>
          </a:bodyPr>
          <a:lstStyle/>
          <a:p>
            <a:pPr algn="ctr">
              <a:defRPr sz="1600" b="1">
                <a:latin typeface="Times New Roman"/>
              </a:defRPr>
            </a:pPr>
            <a:r>
              <a:t>Tabiatning Kelajagi</a:t>
            </a:r>
          </a:p>
          <a:p>
            <a:pPr algn="l">
              <a:defRPr sz="1200">
                <a:latin typeface="Times New Roman"/>
              </a:defRPr>
            </a:pPr>
            <a:r>
              <a:t>Tabiatning kelajagi insoniyatning hozirgi qarorlari va harakatlariga bog'liq. Iqlim o'zgarishi, resurslarning kamayishi va biologik xilma-xillikni yo'qotish kabi muammolar global miqyosda muhokama qilinmoqda. Kelajakda barqaror rivojlanish yo'li bilan bu muammolarni hal qilish muhimdir. Texnologik yangiliklar va ekologik siyosatlar tabiiy muhitni saqlash va himoya qilishda muhim rol o'ynashi mumkin. Insoniyatning tabiiy resurslardan oqilona foydalanishi, qayta tiklanadigan energiya manbalariga o'tishi va chiqindilarni kamaytirishi kelajak avlodlar uchun sog'lom va barqaror atrof-muhitni ta'minlash imkonini beradi.</a:t>
            </a: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pPr algn="ctr">
              <a:defRPr sz="2800" b="1"/>
            </a:pPr>
            <a:r>
              <a:t>Tabiat va Jamiyat</a:t>
            </a:r>
          </a:p>
        </p:txBody>
      </p:sp>
      <p:sp>
        <p:nvSpPr>
          <p:cNvPr id="3" name="Content Placeholder 2"/>
          <p:cNvSpPr>
            <a:spLocks noGrp="1"/>
          </p:cNvSpPr>
          <p:nvPr>
            <p:ph idx="1"/>
          </p:nvPr>
        </p:nvSpPr>
        <p:spPr/>
        <p:txBody>
          <a:bodyPr/>
          <a:lstStyle/>
          <a:p>
            <a:pPr algn="l">
              <a:defRPr sz="1400"/>
            </a:pPr>
            <a:r>
              <a:t>• Ekologik muvozanatni saqlash hozirgi davrda katta ahamiyat kasb etadi. Iqlim o'zgarishi va global isish kabi xavf-xatarlar ko'plab mamlakatlarni ekologik siyosatlarni qayta ko'rib chiqishga majbur qilmoqda. Inson faoliyati natijasida atmosferaga chiqarilayotgan ifloslanish va chiqindilar tabiiy muhitga jiddiy zarar yetkazmoqda. Shuningdek, biologik xilma-xillikni yo'qotish ham ekologik muvozanatni buzmoqda. Shu sababli, barqaror rivojlanish yo'llarini topish muhimdir va bu loyihalarda ilmiy tadqiqotlar va texnologik yangiliklar katta rol o'ynaydi.</a:t>
            </a:r>
          </a:p>
          <a:p>
            <a:pPr algn="l">
              <a:defRPr sz="1400"/>
            </a:pPr>
            <a:r>
              <a:t>• Shaharsozlik va infratuzilma rivoji tabiiy landshaftlarga salbiy ta'sir ko'rsatishi mumkin. Katta shaharlar va sanoat zonalari qurilishi ko'pincha o'rmonlarni kesish, tuproq eroziyasi va suv manbalarining ifloslanishiga olib keladi. Buning oldini olish uchun ekologik muvozanatni saqlashga qaratilgan shaharsozlik strategiyalari ishlab chiqilishi kerak. Yashil zonalar va ekologik parklar yaratish orqali shaharlarni yashil va barqaror qilish mumkin. Bu nafaqat ekologik muvozanatni saqlashga, balki shahar aholisi uchun sog'lom yashash muhitini ta'minlashga ham yordam beradi.</a:t>
            </a:r>
          </a:p>
          <a:p>
            <a:pPr algn="l">
              <a:defRPr sz="1400"/>
            </a:pPr>
            <a:r>
              <a:t>• O'zgaruvchan iqlim sharoitida qishloq xo'jaligi ishlab chiqarishini barqarorlashtirish muhim masalalardan biridir. Iqlim o'zgarishi qishloq xo'jaligi mahsulotlari hosildorligiga ta'sir qilishi mumkin. Shu sababli, fermerlar va agronomlar yangi texnologiyalar va agronomik usullardan foydalanish orqali bu muammolarni yengib o'tishga intilmoqda. Suvni tejamkorlik bilan ishlatish, organik o'g'itlar qo'llash va zararkunandalarga qarshi biologik kurash usullarini joriy etish orqali qishloq xo'jaligini barqarorlashtirish mumkin.</a:t>
            </a:r>
          </a:p>
          <a:p>
            <a:pPr algn="l">
              <a:defRPr sz="1400"/>
            </a:pPr>
            <a:r>
              <a:t>• Suv resurslarini boshqarish va ularni samarali ishlatish bugungi kunda dolzarb masalalardan biridir. Suv tanqisligi ko'plab hududlarda qishloq xo'jaligi, sanoat va aholi ehtiyojlarini ta'minlash uchun muammolar yaratmoqda. Suvni tejash va ifloslanishni kamaytirish uchun zamonaviy texnologiyalar va boshqaruv usullari joriy etilmoqda. Misol uchun, tomchilatib sug'orish va suvni qayta ishlash texnologiyalari suvdan samarali foydalanish imkonini beradi.</a:t>
            </a:r>
          </a:p>
          <a:p>
            <a:pPr algn="l">
              <a:defRPr sz="1400"/>
            </a:pPr>
            <a:r>
              <a:t>• Tabiatni himoya qilish va saqlash bo'yicha global harakatlar ko'plab mamlakatlar tomonidan qo'llab-quvvatlanmoqda. Tabiatni asrash va uni kelajak avlodlar uchun saqlab qolish maqsadida xalqaro konvensiyalar va bitimlar imzolanmoqda. Bu harakatlar biologik xilma-xillikni saqlash, iqlim o'zgarishiga qarshi kurash, va ifloslanishni kamaytirishga qaratilgan. Orolar va o'rmonlarni himoya qilish, dengiz va quruqlikdagi ekotizimlarni saqlash bo'yicha global hamkorlik muhim rol o'ynaydi.</a:t>
            </a: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457200"/>
            <a:ext cx="10972800" cy="914400"/>
          </a:xfrm>
          <a:prstGeom prst="rect">
            <a:avLst/>
          </a:prstGeom>
          <a:noFill/>
        </p:spPr>
        <p:txBody>
          <a:bodyPr wrap="none">
            <a:spAutoFit/>
          </a:bodyPr>
          <a:lstStyle/>
          <a:p>
            <a:pPr algn="ctr">
              <a:defRPr sz="2800" b="1"/>
            </a:pPr>
            <a:r>
              <a:t>Tabiatni Asrab-avaylash</a:t>
            </a:r>
          </a:p>
        </p:txBody>
      </p:sp>
      <p:sp>
        <p:nvSpPr>
          <p:cNvPr id="3" name="TextBox 2"/>
          <p:cNvSpPr txBox="1"/>
          <p:nvPr/>
        </p:nvSpPr>
        <p:spPr>
          <a:xfrm>
            <a:off x="457200" y="1828800"/>
            <a:ext cx="5029200" cy="4114800"/>
          </a:xfrm>
          <a:prstGeom prst="rect">
            <a:avLst/>
          </a:prstGeom>
          <a:noFill/>
        </p:spPr>
        <p:txBody>
          <a:bodyPr wrap="square">
            <a:spAutoFit/>
          </a:bodyPr>
          <a:lstStyle/>
          <a:p>
            <a:pPr algn="l">
              <a:defRPr sz="1800"/>
            </a:pPr>
            <a:r>
              <a:t>Tabiatni asrab-avaylash va uni kelajak avlodlar uchun saqlab qolish insoniyatning asosiy masalalaridan biri hisoblanadi. Bu jarayon, asosan, ekologik barqarorlikni ta'minlash va tabiiy resurslardan oqilona foydalanishni o'z ichiga oladi. Masalan, o'rmonlar va dengizlar kabi muhim ekotizimlarni himoya qilish biologik xilma-xillikni saqlash va iqlim o'zgarishini oldini olishda muhim rol o'ynaydi. Ko'plab mamlakatlar bu maqsadga erishish uchun xalqaro konvensiyalar va bitimlar imzolagan. Shuningdek, yangi texnologiyalar va ilmiy yondashuvlar ekologik muammolarni hal etishda samarali vosita bo'lishi mumkin. Misol uchun, qayta tiklanadigan energiya manbalariga o'tish va chiqindilarni qayta ishlash orqali atrof-muhitga salbiy ta'sirni kamaytirish mumkin. Bularning barchasi tabiiy muhitni saqlashga qaratilgan strategiyalarni amalga oshirish orqali amalga oshiriladi.</a:t>
            </a:r>
          </a:p>
        </p:txBody>
      </p:sp>
      <p:pic>
        <p:nvPicPr>
          <p:cNvPr id="4" name="Picture 3" descr="dalle_slide_9.png"/>
          <p:cNvPicPr>
            <a:picLocks noChangeAspect="1"/>
          </p:cNvPicPr>
          <p:nvPr/>
        </p:nvPicPr>
        <p:blipFill>
          <a:blip r:embed="rId2"/>
          <a:stretch>
            <a:fillRect/>
          </a:stretch>
        </p:blipFill>
        <p:spPr>
          <a:xfrm>
            <a:off x="5669280" y="1828800"/>
            <a:ext cx="6217920" cy="411480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